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71" r:id="rId9"/>
    <p:sldId id="270" r:id="rId10"/>
    <p:sldId id="263" r:id="rId11"/>
    <p:sldId id="264" r:id="rId12"/>
    <p:sldId id="266" r:id="rId13"/>
    <p:sldId id="265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BC0"/>
    <a:srgbClr val="FEDDCE"/>
    <a:srgbClr val="FDDFB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32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E77B-90F3-4240-AE5F-FF765472D9B7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81701-C960-487F-90B3-FADA80336F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9851368"/>
      </p:ext>
    </p:extLst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E77B-90F3-4240-AE5F-FF765472D9B7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81701-C960-487F-90B3-FADA80336F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7439165"/>
      </p:ext>
    </p:extLst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E77B-90F3-4240-AE5F-FF765472D9B7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81701-C960-487F-90B3-FADA80336F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3544929"/>
      </p:ext>
    </p:extLst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E77B-90F3-4240-AE5F-FF765472D9B7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81701-C960-487F-90B3-FADA80336F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5408571"/>
      </p:ext>
    </p:extLst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E77B-90F3-4240-AE5F-FF765472D9B7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81701-C960-487F-90B3-FADA80336F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6567326"/>
      </p:ext>
    </p:extLst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E77B-90F3-4240-AE5F-FF765472D9B7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81701-C960-487F-90B3-FADA80336F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9738247"/>
      </p:ext>
    </p:extLst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E77B-90F3-4240-AE5F-FF765472D9B7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81701-C960-487F-90B3-FADA80336F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2078215"/>
      </p:ext>
    </p:extLst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E77B-90F3-4240-AE5F-FF765472D9B7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81701-C960-487F-90B3-FADA80336F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6311243"/>
      </p:ext>
    </p:extLst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E77B-90F3-4240-AE5F-FF765472D9B7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81701-C960-487F-90B3-FADA80336F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3523675"/>
      </p:ext>
    </p:extLst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E77B-90F3-4240-AE5F-FF765472D9B7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81701-C960-487F-90B3-FADA80336F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5150228"/>
      </p:ext>
    </p:extLst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E77B-90F3-4240-AE5F-FF765472D9B7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81701-C960-487F-90B3-FADA80336F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0975028"/>
      </p:ext>
    </p:extLst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6E77B-90F3-4240-AE5F-FF765472D9B7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81701-C960-487F-90B3-FADA80336F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4214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704856" cy="504056"/>
          </a:xfrm>
        </p:spPr>
        <p:txBody>
          <a:bodyPr>
            <a:normAutofit fontScale="90000"/>
          </a:bodyPr>
          <a:lstStyle/>
          <a:p>
            <a:endParaRPr lang="ru-RU" sz="2800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2909" y="260648"/>
            <a:ext cx="7776864" cy="864096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муниципальное бюджетное дошкольное образовательное учреждение детский сад «Вишенка» </a:t>
            </a:r>
            <a:r>
              <a:rPr lang="ru-RU" b="1" dirty="0" err="1" smtClean="0"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г.Волгодонска</a:t>
            </a:r>
            <a:endParaRPr lang="ru-RU" b="1" dirty="0">
              <a:solidFill>
                <a:srgbClr val="7030A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907704" y="2852936"/>
            <a:ext cx="5760640" cy="16561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655676" y="2996952"/>
            <a:ext cx="6264696" cy="1223888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spc="-100" dirty="0" smtClean="0"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Портфолио</a:t>
            </a:r>
          </a:p>
          <a:p>
            <a:r>
              <a:rPr lang="ru-RU" b="1" spc="-100" dirty="0"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м</a:t>
            </a:r>
            <a:r>
              <a:rPr lang="ru-RU" b="1" spc="-100" dirty="0" smtClean="0"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Georgia" pitchFamily="18" charset="0"/>
              </a:rPr>
              <a:t>узыкального руководителя</a:t>
            </a:r>
            <a:endParaRPr lang="ru-RU" b="1" spc="-100" dirty="0">
              <a:solidFill>
                <a:srgbClr val="7030A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740664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357166"/>
            <a:ext cx="6000792" cy="857256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Georgia" pitchFamily="18" charset="0"/>
              </a:rPr>
              <a:t>Участие в конкурсах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Georgia" pitchFamily="18" charset="0"/>
              </a:rPr>
              <a:t>2012-2013 учебный год</a:t>
            </a:r>
            <a:endParaRPr lang="ru-RU" sz="32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2051" name="Picture 3" descr="G:\Рябова\0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1500174"/>
            <a:ext cx="3786214" cy="50006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2" name="Picture 4" descr="G:\Рябова\01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1500174"/>
            <a:ext cx="3922700" cy="50006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2228791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Рябова\00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214422"/>
            <a:ext cx="3519380" cy="5296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G:\Рябова\00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28860" y="1500174"/>
            <a:ext cx="3634664" cy="5143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G:\Рябова\00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86380" y="1637176"/>
            <a:ext cx="3701618" cy="5220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928794" y="357166"/>
            <a:ext cx="6143668" cy="857256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Georgia" pitchFamily="18" charset="0"/>
              </a:rPr>
              <a:t>Участие в конкурсах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Georgia" pitchFamily="18" charset="0"/>
              </a:rPr>
              <a:t>2013-2014 учебный год</a:t>
            </a:r>
            <a:endParaRPr lang="ru-RU" sz="3200" b="1" dirty="0">
              <a:solidFill>
                <a:srgbClr val="7030A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041476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Рябова\00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1428736"/>
            <a:ext cx="3901899" cy="5072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G:\Рябова\00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1428736"/>
            <a:ext cx="4071934" cy="5091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857356" y="214290"/>
            <a:ext cx="6000792" cy="1000132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Georgia" pitchFamily="18" charset="0"/>
              </a:rPr>
              <a:t>Участие в конкурсах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Georgia" pitchFamily="18" charset="0"/>
              </a:rPr>
              <a:t>2014-2015 учебный год</a:t>
            </a:r>
            <a:endParaRPr lang="ru-RU" sz="3200" b="1" dirty="0">
              <a:solidFill>
                <a:srgbClr val="7030A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357166"/>
            <a:ext cx="6408712" cy="792088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Georgia" pitchFamily="18" charset="0"/>
              </a:rPr>
              <a:t>Публикации в СМИ</a:t>
            </a:r>
            <a:endParaRPr lang="ru-RU" sz="32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3" name="Picture 3" descr="G:\Рябова\00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86314" y="1357298"/>
            <a:ext cx="3964410" cy="5169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G:\Рябова\01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0" y="1357298"/>
            <a:ext cx="3606685" cy="5072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2928904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Рябова\0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1142984"/>
            <a:ext cx="3862331" cy="5214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G:\Рябова\0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1142984"/>
            <a:ext cx="4000528" cy="5242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643042" y="357166"/>
            <a:ext cx="5214974" cy="571504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Georgia" pitchFamily="18" charset="0"/>
              </a:rPr>
              <a:t>Публикации в СМИ</a:t>
            </a:r>
            <a:endParaRPr lang="ru-RU" sz="3200" b="1" dirty="0">
              <a:solidFill>
                <a:srgbClr val="7030A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357166"/>
            <a:ext cx="6072230" cy="71438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Georgia" pitchFamily="18" charset="0"/>
              </a:rPr>
              <a:t>Поощрения и награды </a:t>
            </a:r>
            <a:endParaRPr lang="ru-RU" sz="32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6146" name="Picture 2" descr="G:\Рябова\01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071546"/>
            <a:ext cx="3688417" cy="5144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G:\Рябова\01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28926" y="1428736"/>
            <a:ext cx="3426525" cy="5102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G:\Рябова\01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43504" y="1714488"/>
            <a:ext cx="3838322" cy="500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\день воспит15г\IMG_094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357166"/>
            <a:ext cx="8501122" cy="61436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EDDCE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285984" y="5214950"/>
            <a:ext cx="528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Спасибо за внимание!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фото\SAM_190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3672408" cy="4680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EDDCE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7899" y="428604"/>
            <a:ext cx="4173595" cy="614366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 algn="ctr"/>
            <a:endParaRPr lang="ru-RU" b="1" dirty="0">
              <a:solidFill>
                <a:srgbClr val="7030A0"/>
              </a:solidFill>
              <a:latin typeface="Georgia" pitchFamily="18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Georgia" pitchFamily="18" charset="0"/>
              </a:rPr>
              <a:t>Ф.И.О:  Рябова Светлана Викторовна</a:t>
            </a:r>
          </a:p>
          <a:p>
            <a:pPr algn="ctr"/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 algn="ctr"/>
            <a:r>
              <a:rPr lang="ru-RU" b="1" dirty="0">
                <a:solidFill>
                  <a:srgbClr val="7030A0"/>
                </a:solidFill>
                <a:latin typeface="Georgia" pitchFamily="18" charset="0"/>
              </a:rPr>
              <a:t>д</a:t>
            </a:r>
            <a:r>
              <a:rPr lang="ru-RU" b="1" dirty="0" smtClean="0">
                <a:solidFill>
                  <a:srgbClr val="7030A0"/>
                </a:solidFill>
                <a:latin typeface="Georgia" pitchFamily="18" charset="0"/>
              </a:rPr>
              <a:t>ата рождения: 23.03.1976</a:t>
            </a:r>
          </a:p>
          <a:p>
            <a:pPr algn="ctr"/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 algn="ctr"/>
            <a:r>
              <a:rPr lang="ru-RU" b="1" dirty="0">
                <a:solidFill>
                  <a:srgbClr val="7030A0"/>
                </a:solidFill>
                <a:latin typeface="Georgia" pitchFamily="18" charset="0"/>
              </a:rPr>
              <a:t>о</a:t>
            </a:r>
            <a:r>
              <a:rPr lang="ru-RU" b="1" dirty="0" smtClean="0">
                <a:solidFill>
                  <a:srgbClr val="7030A0"/>
                </a:solidFill>
                <a:latin typeface="Georgia" pitchFamily="18" charset="0"/>
              </a:rPr>
              <a:t>бразование: среднее специальное</a:t>
            </a:r>
          </a:p>
          <a:p>
            <a:pPr algn="ctr"/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Georgia" pitchFamily="18" charset="0"/>
              </a:rPr>
              <a:t>закончила </a:t>
            </a:r>
            <a:r>
              <a:rPr lang="ru-RU" b="1" dirty="0" err="1" smtClean="0">
                <a:solidFill>
                  <a:srgbClr val="7030A0"/>
                </a:solidFill>
                <a:latin typeface="Georgia" pitchFamily="18" charset="0"/>
              </a:rPr>
              <a:t>Волгодонское</a:t>
            </a:r>
            <a:r>
              <a:rPr lang="ru-RU" b="1" dirty="0" smtClean="0">
                <a:solidFill>
                  <a:srgbClr val="7030A0"/>
                </a:solidFill>
                <a:latin typeface="Georgia" pitchFamily="18" charset="0"/>
              </a:rPr>
              <a:t> </a:t>
            </a:r>
          </a:p>
          <a:p>
            <a:pPr algn="ctr"/>
            <a:endParaRPr lang="ru-RU" b="1" dirty="0">
              <a:solidFill>
                <a:srgbClr val="7030A0"/>
              </a:solidFill>
              <a:latin typeface="Georgia" pitchFamily="18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Georgia" pitchFamily="18" charset="0"/>
              </a:rPr>
              <a:t>педагогическое училище, 1996г.</a:t>
            </a:r>
          </a:p>
          <a:p>
            <a:pPr algn="ctr"/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Georgia" pitchFamily="18" charset="0"/>
              </a:rPr>
              <a:t>должность: музыкальный руководитель</a:t>
            </a:r>
          </a:p>
          <a:p>
            <a:pPr algn="ctr"/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Georgia" pitchFamily="18" charset="0"/>
              </a:rPr>
              <a:t>категория: высшая</a:t>
            </a:r>
          </a:p>
          <a:p>
            <a:pPr algn="ctr"/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 algn="ctr"/>
            <a:r>
              <a:rPr lang="ru-RU" b="1" dirty="0">
                <a:solidFill>
                  <a:srgbClr val="7030A0"/>
                </a:solidFill>
                <a:latin typeface="Georgia" pitchFamily="18" charset="0"/>
              </a:rPr>
              <a:t>п</a:t>
            </a:r>
            <a:r>
              <a:rPr lang="ru-RU" b="1" dirty="0" smtClean="0">
                <a:solidFill>
                  <a:srgbClr val="7030A0"/>
                </a:solidFill>
                <a:latin typeface="Georgia" pitchFamily="18" charset="0"/>
              </a:rPr>
              <a:t>едагогический стаж: 19 лет</a:t>
            </a:r>
          </a:p>
          <a:p>
            <a:pPr algn="ctr"/>
            <a:endParaRPr lang="ru-RU" b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 algn="ctr"/>
            <a:r>
              <a:rPr lang="ru-RU" b="1" dirty="0">
                <a:solidFill>
                  <a:srgbClr val="7030A0"/>
                </a:solidFill>
                <a:latin typeface="Georgia" pitchFamily="18" charset="0"/>
              </a:rPr>
              <a:t>с</a:t>
            </a:r>
            <a:r>
              <a:rPr lang="ru-RU" b="1" dirty="0" smtClean="0">
                <a:solidFill>
                  <a:srgbClr val="7030A0"/>
                </a:solidFill>
                <a:latin typeface="Georgia" pitchFamily="18" charset="0"/>
              </a:rPr>
              <a:t>таж работы в учреждении: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Georgia" pitchFamily="18" charset="0"/>
              </a:rPr>
              <a:t>3 года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8644843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214290"/>
            <a:ext cx="5976664" cy="648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Georgia" pitchFamily="18" charset="0"/>
              </a:rPr>
              <a:t>Самообразование</a:t>
            </a:r>
            <a:endParaRPr lang="ru-RU" sz="32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81506137"/>
              </p:ext>
            </p:extLst>
          </p:nvPr>
        </p:nvGraphicFramePr>
        <p:xfrm>
          <a:off x="428596" y="1000108"/>
          <a:ext cx="8229600" cy="561614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822098"/>
                <a:gridCol w="1006882"/>
                <a:gridCol w="1207827"/>
                <a:gridCol w="1756251"/>
                <a:gridCol w="3436542"/>
              </a:tblGrid>
              <a:tr h="419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Учебный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Изучаемая литература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183" marR="58183" marT="0" marB="0"/>
                </a:tc>
              </a:tr>
              <a:tr h="5037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2012-2013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творческих способностей детей дошкольного возраста и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эмоционально-</a:t>
                      </a:r>
                      <a:r>
                        <a:rPr lang="ru-RU" sz="11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познаватель</a:t>
                      </a: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ной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сферы через различные виды музыкальной деятельности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Углубить и </a:t>
                      </a:r>
                      <a:r>
                        <a:rPr lang="ru-RU" sz="11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систематизирова</a:t>
                      </a: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ть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знания о формировании творческих навыков во всех видах музыкальной деятельности,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положительной эмоциональной отзывчивости на музыку.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indent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Консультация для педагогов</a:t>
                      </a:r>
                    </a:p>
                    <a:p>
                      <a:pPr indent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Анализ результатов диагностики.</a:t>
                      </a:r>
                    </a:p>
                    <a:p>
                      <a:pPr indent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Консультация для родителей (беседы с родителями в вечернее время в подготовительных, старших группах).</a:t>
                      </a:r>
                    </a:p>
                    <a:p>
                      <a:pPr indent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Доклад на педагогическом совещании.</a:t>
                      </a:r>
                    </a:p>
                    <a:p>
                      <a:pPr indent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Праздник «Осеннее лукошко</a:t>
                      </a:r>
                    </a:p>
                    <a:p>
                      <a:pPr indent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Праздник «Коляда –отворяй ворота»</a:t>
                      </a:r>
                    </a:p>
                    <a:p>
                      <a:pPr indent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Праздник «День смеха»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Периодическое издание «Музыкальный руководитель», 2012-2013г.г.</a:t>
                      </a:r>
                    </a:p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«Волшебный сундучок» (приложению к журналу «Обруч»), Москва.</a:t>
                      </a:r>
                    </a:p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«Игры, аттракционы, сюрпризы» (приложение к программе по музыкальному воспитанию «Ладушки»), издательство «Композитор», Санкт-Петербург, 2003 г.</a:t>
                      </a:r>
                    </a:p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Школяр Г. Л. Ребенок в музыке, музыка в ребенке (Дошкольное воспитание.1992. - № 7,8)</a:t>
                      </a:r>
                    </a:p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Радынова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О.П. Музыкальное воспитание в детском саду - М. Просвещение, 1994</a:t>
                      </a:r>
                    </a:p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Новикова Г.П. Эстетическое воспитание и развитие творческой активности детей старшего возраста: методические рекомендации для педагогов, воспитателей и музыкальных руководителей.</a:t>
                      </a:r>
                    </a:p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Кононова Н.Г. Обучение дошкольников игре на детских музыкальных инструментах: Кн. для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и муз. рук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 д/с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– М.: Просвещение, 1990</a:t>
                      </a:r>
                    </a:p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Михайлова М.А. Развитие музыкальных способностей детей. Популярное пособие для родителей и педагогов. – Ярославль: Академия развития, 1997.</a:t>
                      </a:r>
                    </a:p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Новикова Г.П. Эстетическое воспитание и развитие творческой активности детей старшего дошкольного возраста. Метод. рекомендации. – М., АРКТИ, 2002.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183" marR="5818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6676068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50967509"/>
              </p:ext>
            </p:extLst>
          </p:nvPr>
        </p:nvGraphicFramePr>
        <p:xfrm>
          <a:off x="467544" y="692696"/>
          <a:ext cx="8229600" cy="584395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822098"/>
                <a:gridCol w="1006882"/>
                <a:gridCol w="1207827"/>
                <a:gridCol w="1756251"/>
                <a:gridCol w="3436542"/>
              </a:tblGrid>
              <a:tr h="419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Учебный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Изучаемая литература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183" marR="58183" marT="0" marB="0"/>
                </a:tc>
              </a:tr>
              <a:tr h="5265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2013-2014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«Развитие творческих способностей через обучение детей игре на детских музыкальных инструментах, внедрение игровых технологий в практическую деятельность музыкального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руководите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ля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Углубить и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систематизирова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ть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знания о формировании творческих навыков во всех видах музыкальной деятельности,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развитие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положительной эмоциональной отзывчивости на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музыку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Мастер-класс «Обучение детей игре на детских шумовых инструментах».</a:t>
                      </a:r>
                    </a:p>
                    <a:p>
                      <a:pPr marL="20955" indent="6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Анализ результатов мониторинга, построение диаграмм.</a:t>
                      </a:r>
                    </a:p>
                    <a:p>
                      <a:pPr marL="20955" indent="6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-Конспекты по изученным темам: «Обучение детей игре на ДМИ»; «</a:t>
                      </a:r>
                      <a:r>
                        <a:rPr lang="ru-RU" sz="11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Ритмодекламация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»; «Разучивание музыкальных произведений»; «Пальчиковые речевые игры и игры с палочками»; «Мир звуков и шумов», «Шумовые инструменты.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Выступление детского оркестра на мероприятии, посвященному 23 февраля, 8 марта.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Картотека музыкально-дидактических игр. 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-Пособия для проведения муз-но-дидактических игр.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indent="-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Журналы «Музыкальный руководитель» 2013-2014г.г.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21590" indent="-2159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Журналы «Музыкальная палитра» 2013, 2014г.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21590" indent="-2159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ru-RU" sz="11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Зацепина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М.Б. Организация культурно – досуговой деятельности дошкольников. Уч. метод. пособие. – М.: </a:t>
                      </a:r>
                      <a:r>
                        <a:rPr lang="ru-RU" sz="11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Пед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общество России, 2004.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21590" indent="-2159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ru-RU" sz="11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Картушина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М.Ю. </a:t>
                      </a:r>
                      <a:r>
                        <a:rPr lang="ru-RU" sz="11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Логоритмические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занятия с детьми 6 – 7 лет. – М.: Сфера, 2006.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3505382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04312091"/>
              </p:ext>
            </p:extLst>
          </p:nvPr>
        </p:nvGraphicFramePr>
        <p:xfrm>
          <a:off x="467544" y="548680"/>
          <a:ext cx="8229600" cy="561614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822098"/>
                <a:gridCol w="1006882"/>
                <a:gridCol w="1207827"/>
                <a:gridCol w="1756251"/>
                <a:gridCol w="3436542"/>
              </a:tblGrid>
              <a:tr h="419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Учебный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Изучаемая литература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183" marR="58183" marT="0" marB="0"/>
                </a:tc>
              </a:tr>
              <a:tr h="5037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2014-2015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183" marR="58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«Развитие творческих способностей через восприятие музыки,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песни, движения»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Углубить и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систематизирова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ть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знания о формировании творческих навыков во всех видах музыкальной деятельности, развитии положительной эмоциональной отзывчивости на музыку.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-Анализ результатов мониторинга, построение диаграмм.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Папка-передвижка для родителей (все возрастные группы)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Выступление с сообщением на родительском собрании (все возрастные группы).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-Консультация для воспитателей.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-Конспекты занятий.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Сценарии праздников.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Гогоберидзе А. Г. «Теория и методика музыкального воспитания детей дошкольного возраста»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21590" indent="-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Журналы «Музыкальный руководитель» 2014-2015г.г.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21590" indent="-2159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Журналы «Музыкальная палитра» 2014-2015г.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7141471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428604"/>
            <a:ext cx="6480720" cy="648072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Georgia" pitchFamily="18" charset="0"/>
              </a:rPr>
              <a:t>Повышение квалификации</a:t>
            </a:r>
            <a:endParaRPr lang="ru-RU" sz="32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1026" name="Picture 2" descr="C:\Users\Елена\Desktop\0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786" y="1214422"/>
            <a:ext cx="7650591" cy="532359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0536210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214290"/>
            <a:ext cx="6552728" cy="71438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Georgia" pitchFamily="18" charset="0"/>
              </a:rPr>
              <a:t>Методические разработки</a:t>
            </a:r>
            <a:endParaRPr lang="ru-RU" sz="32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928670"/>
            <a:ext cx="8715436" cy="5786478"/>
          </a:xfrm>
          <a:prstGeom prst="rect">
            <a:avLst/>
          </a:prstGeom>
          <a:solidFill>
            <a:srgbClr val="FEDDCE"/>
          </a:solidFill>
          <a:ln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2012г. </a:t>
            </a:r>
            <a:r>
              <a:rPr lang="ru-RU" dirty="0" smtClean="0">
                <a:latin typeface="Georgia" pitchFamily="18" charset="0"/>
              </a:rPr>
              <a:t>- Сценарий детского праздника – конкурс сценариев детских праздников, Дипломант </a:t>
            </a:r>
            <a:r>
              <a:rPr lang="en-US" dirty="0" smtClean="0">
                <a:latin typeface="Georgia" pitchFamily="18" charset="0"/>
              </a:rPr>
              <a:t>I</a:t>
            </a:r>
            <a:r>
              <a:rPr lang="ru-RU" dirty="0" smtClean="0">
                <a:latin typeface="Georgia" pitchFamily="18" charset="0"/>
              </a:rPr>
              <a:t> Всероссийского творческого конкурса «Открытая книга»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2014г. </a:t>
            </a:r>
            <a:r>
              <a:rPr lang="ru-RU" dirty="0" smtClean="0">
                <a:latin typeface="Georgia" pitchFamily="18" charset="0"/>
              </a:rPr>
              <a:t>- Представление педагогического опыта «Организация праздников и мероприятий в дошкольных учебных заведениях»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2015 г. </a:t>
            </a:r>
            <a:r>
              <a:rPr lang="ru-RU" dirty="0" smtClean="0">
                <a:latin typeface="Georgia" pitchFamily="18" charset="0"/>
              </a:rPr>
              <a:t>- Сценарий семейного досуга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2015г. </a:t>
            </a:r>
            <a:r>
              <a:rPr lang="ru-RU" dirty="0" smtClean="0">
                <a:latin typeface="Georgia" pitchFamily="18" charset="0"/>
              </a:rPr>
              <a:t>- Консультация для родителей «Музыкальное воспитание детей в семье» 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2015г. </a:t>
            </a:r>
            <a:r>
              <a:rPr lang="ru-RU" dirty="0" smtClean="0">
                <a:latin typeface="Georgia" pitchFamily="18" charset="0"/>
              </a:rPr>
              <a:t>- Консультация «Организация и подготовка драматизации сказки с детьми дошкольного возраста»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2015 г</a:t>
            </a:r>
            <a:r>
              <a:rPr lang="ru-RU" dirty="0" smtClean="0">
                <a:latin typeface="Georgia" pitchFamily="18" charset="0"/>
              </a:rPr>
              <a:t>. - Конспект занятия по эмоциональному развитию детей «Путешествие в страну эмоций»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2015г</a:t>
            </a:r>
            <a:r>
              <a:rPr lang="ru-RU" dirty="0" smtClean="0">
                <a:latin typeface="Georgia" pitchFamily="18" charset="0"/>
              </a:rPr>
              <a:t>. - Сценарий праздника посвященного 8 марта «Ярмарка»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2015г. </a:t>
            </a:r>
            <a:r>
              <a:rPr lang="ru-RU" dirty="0" smtClean="0">
                <a:latin typeface="Georgia" pitchFamily="18" charset="0"/>
              </a:rPr>
              <a:t>- Консультация для родителей «Влияние колыбельных песен на детей»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2015г. </a:t>
            </a:r>
            <a:r>
              <a:rPr lang="ru-RU" dirty="0" smtClean="0">
                <a:latin typeface="Georgia" pitchFamily="18" charset="0"/>
              </a:rPr>
              <a:t>- Сценарий развлечения «Здорово быть вместе», Лауреат </a:t>
            </a:r>
            <a:r>
              <a:rPr lang="en-US" dirty="0" smtClean="0">
                <a:latin typeface="Georgia" pitchFamily="18" charset="0"/>
              </a:rPr>
              <a:t>II</a:t>
            </a:r>
            <a:r>
              <a:rPr lang="ru-RU" dirty="0" smtClean="0">
                <a:latin typeface="Georgia" pitchFamily="18" charset="0"/>
              </a:rPr>
              <a:t> Международного конкурса «Гордость России»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2015г</a:t>
            </a:r>
            <a:r>
              <a:rPr lang="ru-RU" dirty="0" smtClean="0">
                <a:latin typeface="Georgia" pitchFamily="18" charset="0"/>
              </a:rPr>
              <a:t>. - Методические рекомендации по обучению пению детей старшего дошкольного возраста», Лауреат Всероссийского конкурса «Мои таланты»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2015г. </a:t>
            </a:r>
            <a:r>
              <a:rPr lang="ru-RU" dirty="0" smtClean="0">
                <a:latin typeface="Georgia" pitchFamily="18" charset="0"/>
              </a:rPr>
              <a:t>- Сценарий новогоднего праздника «Новый год в в аэропорту»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2015г. </a:t>
            </a:r>
            <a:r>
              <a:rPr lang="ru-RU" dirty="0" smtClean="0">
                <a:latin typeface="Georgia" pitchFamily="18" charset="0"/>
              </a:rPr>
              <a:t>- Сценарий праздника «День матери»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2015г. </a:t>
            </a:r>
            <a:r>
              <a:rPr lang="ru-RU" dirty="0" smtClean="0">
                <a:latin typeface="Georgia" pitchFamily="18" charset="0"/>
              </a:rPr>
              <a:t>- Сценарий новогоднего утренника «Новогодняя сказка»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4267990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14290"/>
            <a:ext cx="6643734" cy="71438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Georgia" pitchFamily="18" charset="0"/>
              </a:rPr>
              <a:t>Портфолио  рабочего места</a:t>
            </a:r>
            <a:endParaRPr lang="ru-RU" sz="32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1028" name="Picture 4" descr="C:\Users\Елена\Desktop\фото Рябовой\IMG_127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000108"/>
            <a:ext cx="3905075" cy="28574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CDBC0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Елена\Desktop\фото Рябовой\IMG_127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1714488"/>
            <a:ext cx="4190827" cy="32861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EDDCE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Елена\Desktop\фото Рябовой\IMG_128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14414" y="3643314"/>
            <a:ext cx="4000496" cy="30003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CDBC0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Елена\Desktop\0955_1~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571480"/>
            <a:ext cx="3057524" cy="4071966"/>
          </a:xfrm>
          <a:prstGeom prst="rect">
            <a:avLst/>
          </a:prstGeom>
          <a:noFill/>
        </p:spPr>
      </p:pic>
      <p:pic>
        <p:nvPicPr>
          <p:cNvPr id="2054" name="Picture 6" descr="C:\Users\Елена\Desktop\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428604"/>
            <a:ext cx="3143272" cy="4394644"/>
          </a:xfrm>
          <a:prstGeom prst="rect">
            <a:avLst/>
          </a:prstGeom>
          <a:noFill/>
        </p:spPr>
      </p:pic>
      <p:pic>
        <p:nvPicPr>
          <p:cNvPr id="3" name="Рисунок 2" descr="http://товаромания.рф/images/product_images/info_images/637119-1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2833671"/>
            <a:ext cx="3106686" cy="4024329"/>
          </a:xfrm>
          <a:prstGeom prst="rect">
            <a:avLst/>
          </a:prstGeom>
          <a:noFill/>
        </p:spPr>
      </p:pic>
      <p:pic>
        <p:nvPicPr>
          <p:cNvPr id="2053" name="Picture 5" descr="C:\Users\Елена\Desktop\10118659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78328" y="1142984"/>
            <a:ext cx="3022828" cy="4571090"/>
          </a:xfrm>
          <a:prstGeom prst="rect">
            <a:avLst/>
          </a:prstGeom>
          <a:noFill/>
        </p:spPr>
      </p:pic>
      <p:pic>
        <p:nvPicPr>
          <p:cNvPr id="2052" name="Picture 4" descr="C:\Users\Елена\Desktop\market_h37kSGhEZ4-o-5moCvijjA_900x120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71736" y="3888426"/>
            <a:ext cx="4150028" cy="2969574"/>
          </a:xfrm>
          <a:prstGeom prst="rect">
            <a:avLst/>
          </a:prstGeom>
          <a:noFill/>
        </p:spPr>
      </p:pic>
      <p:pic>
        <p:nvPicPr>
          <p:cNvPr id="2055" name="Picture 7" descr="C:\Users\Елена\Desktop\8740803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383419" y="4202090"/>
            <a:ext cx="3617737" cy="265591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071670" y="214290"/>
            <a:ext cx="6572296" cy="71438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Georgia" pitchFamily="18" charset="0"/>
              </a:rPr>
              <a:t>Наглядно-дидактический материал для развития музыкальных способностей воспитанников</a:t>
            </a:r>
            <a:endParaRPr lang="ru-RU" b="1" dirty="0">
              <a:solidFill>
                <a:srgbClr val="7030A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872</Words>
  <Application>Microsoft Office PowerPoint</Application>
  <PresentationFormat>Экран (4:3)</PresentationFormat>
  <Paragraphs>125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X64</dc:creator>
  <cp:lastModifiedBy>Andr</cp:lastModifiedBy>
  <cp:revision>30</cp:revision>
  <dcterms:created xsi:type="dcterms:W3CDTF">2016-01-17T13:04:42Z</dcterms:created>
  <dcterms:modified xsi:type="dcterms:W3CDTF">2016-01-20T07:45:57Z</dcterms:modified>
</cp:coreProperties>
</file>